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65" r:id="rId3"/>
    <p:sldId id="272" r:id="rId4"/>
    <p:sldId id="273" r:id="rId5"/>
    <p:sldId id="270" r:id="rId6"/>
    <p:sldId id="271" r:id="rId7"/>
    <p:sldId id="258" r:id="rId8"/>
    <p:sldId id="274" r:id="rId9"/>
    <p:sldId id="268" r:id="rId10"/>
    <p:sldId id="269" r:id="rId11"/>
    <p:sldId id="266" r:id="rId12"/>
    <p:sldId id="267"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77" autoAdjust="0"/>
    <p:restoredTop sz="94660"/>
  </p:normalViewPr>
  <p:slideViewPr>
    <p:cSldViewPr snapToGrid="0">
      <p:cViewPr varScale="1">
        <p:scale>
          <a:sx n="128" d="100"/>
          <a:sy n="128" d="100"/>
        </p:scale>
        <p:origin x="14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2.tiff>
</file>

<file path=ppt/media/image3.png>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8FFA1C-E0E3-440A-A0C5-B0C6A898CDFB}" type="datetimeFigureOut">
              <a:rPr lang="en-US" smtClean="0"/>
              <a:t>3/24/20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A7EE63-CB16-40B2-93B8-6422ED52B9EB}" type="slidenum">
              <a:rPr lang="en-US" smtClean="0"/>
              <a:t>‹#›</a:t>
            </a:fld>
            <a:endParaRPr lang="en-US"/>
          </a:p>
        </p:txBody>
      </p:sp>
    </p:spTree>
    <p:extLst>
      <p:ext uri="{BB962C8B-B14F-4D97-AF65-F5344CB8AC3E}">
        <p14:creationId xmlns:p14="http://schemas.microsoft.com/office/powerpoint/2010/main" val="2596719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en.wikipedia.org/wiki/Hyper-V"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en.wikipedia.org/wiki/Datacenter" TargetMode="External"/><Relationship Id="rId4" Type="http://schemas.openxmlformats.org/officeDocument/2006/relationships/hyperlink" Target="http://en.wikipedia.org/wiki/Hypervisor"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normAutofit/>
          </a:bodyPr>
          <a:lstStyle/>
          <a:p>
            <a:r>
              <a:rPr lang="en-US" dirty="0"/>
              <a:t>Microsoft Azure has been described as a "cloud layer" on top of a number of Windows Server systems, which use Windows Server 2008 and a customized version of </a:t>
            </a:r>
            <a:r>
              <a:rPr lang="en-US" dirty="0">
                <a:hlinkClick r:id="rId3" tooltip="Hyper-V"/>
              </a:rPr>
              <a:t>Hyper-V</a:t>
            </a:r>
            <a:r>
              <a:rPr lang="en-US" dirty="0"/>
              <a:t>, known as the Microsoft Azure </a:t>
            </a:r>
            <a:r>
              <a:rPr lang="en-US" dirty="0">
                <a:hlinkClick r:id="rId4" tooltip="Hypervisor"/>
              </a:rPr>
              <a:t>Hypervisor</a:t>
            </a:r>
            <a:r>
              <a:rPr lang="en-US" dirty="0"/>
              <a:t> to provide virtualization of </a:t>
            </a:r>
            <a:r>
              <a:rPr lang="en-US" dirty="0" err="1"/>
              <a:t>services.vb</a:t>
            </a:r>
            <a:r>
              <a:rPr lang="en-US" dirty="0"/>
              <a:t> Scaling and reliability are controlled by the Microsoft Azure Fabric Controller so the services and environment do not crash if one of the servers crashes within the Microsoft </a:t>
            </a:r>
            <a:r>
              <a:rPr lang="en-US" dirty="0">
                <a:hlinkClick r:id="rId5" tooltip="Datacenter"/>
              </a:rPr>
              <a:t>datacenter</a:t>
            </a:r>
            <a:r>
              <a:rPr lang="en-US" dirty="0"/>
              <a:t> and provides the management of the user's web application like memory resources and load balancing.</a:t>
            </a:r>
          </a:p>
        </p:txBody>
      </p:sp>
      <p:sp>
        <p:nvSpPr>
          <p:cNvPr id="4" name="Slide Number Placeholder 3"/>
          <p:cNvSpPr>
            <a:spLocks noGrp="1"/>
          </p:cNvSpPr>
          <p:nvPr>
            <p:ph type="sldNum" sz="quarter" idx="10"/>
          </p:nvPr>
        </p:nvSpPr>
        <p:spPr/>
        <p:txBody>
          <a:bodyPr/>
          <a:lstStyle/>
          <a:p>
            <a:fld id="{56727FAD-95FB-4A36-B315-256E44C668BA}" type="slidenum">
              <a:rPr lang="en-US" smtClean="0"/>
              <a:pPr/>
              <a:t>7</a:t>
            </a:fld>
            <a:endParaRPr lang="en-US"/>
          </a:p>
        </p:txBody>
      </p:sp>
    </p:spTree>
    <p:extLst>
      <p:ext uri="{BB962C8B-B14F-4D97-AF65-F5344CB8AC3E}">
        <p14:creationId xmlns:p14="http://schemas.microsoft.com/office/powerpoint/2010/main" val="17719027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3/24/20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207050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3/24/20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5619695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3/24/20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65704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3/24/20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419765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DD98B4-F191-4651-B001-EDDFBC28B1FF}" type="datetimeFigureOut">
              <a:rPr lang="en-US" smtClean="0"/>
              <a:t>3/24/20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4036982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DD98B4-F191-4651-B001-EDDFBC28B1FF}" type="datetimeFigureOut">
              <a:rPr lang="en-US" smtClean="0"/>
              <a:t>3/24/20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004977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DD98B4-F191-4651-B001-EDDFBC28B1FF}" type="datetimeFigureOut">
              <a:rPr lang="en-US" smtClean="0"/>
              <a:t>3/24/20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3620416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DD98B4-F191-4651-B001-EDDFBC28B1FF}" type="datetimeFigureOut">
              <a:rPr lang="en-US" smtClean="0"/>
              <a:t>3/24/20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30576997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DD98B4-F191-4651-B001-EDDFBC28B1FF}" type="datetimeFigureOut">
              <a:rPr lang="en-US" smtClean="0"/>
              <a:t>3/24/20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25540331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D98B4-F191-4651-B001-EDDFBC28B1FF}" type="datetimeFigureOut">
              <a:rPr lang="en-US" smtClean="0"/>
              <a:t>3/24/20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24547013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D98B4-F191-4651-B001-EDDFBC28B1FF}" type="datetimeFigureOut">
              <a:rPr lang="en-US" smtClean="0"/>
              <a:t>3/24/20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756730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DD98B4-F191-4651-B001-EDDFBC28B1FF}" type="datetimeFigureOut">
              <a:rPr lang="en-US" smtClean="0"/>
              <a:t>3/24/20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485BAC-489F-4179-8F13-BD89F260A586}" type="slidenum">
              <a:rPr lang="en-US" smtClean="0"/>
              <a:t>‹#›</a:t>
            </a:fld>
            <a:endParaRPr lang="en-US"/>
          </a:p>
        </p:txBody>
      </p:sp>
    </p:spTree>
    <p:extLst>
      <p:ext uri="{BB962C8B-B14F-4D97-AF65-F5344CB8AC3E}">
        <p14:creationId xmlns:p14="http://schemas.microsoft.com/office/powerpoint/2010/main" val="25142795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Hyper-V"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411EF9-311E-4FE0-93AE-C335D6A32EBB}"/>
              </a:ext>
            </a:extLst>
          </p:cNvPr>
          <p:cNvSpPr>
            <a:spLocks noGrp="1"/>
          </p:cNvSpPr>
          <p:nvPr>
            <p:ph type="ctrTitle"/>
          </p:nvPr>
        </p:nvSpPr>
        <p:spPr>
          <a:xfrm>
            <a:off x="5059971" y="1783959"/>
            <a:ext cx="3483937" cy="2889114"/>
          </a:xfrm>
        </p:spPr>
        <p:txBody>
          <a:bodyPr anchor="b">
            <a:normAutofit/>
          </a:bodyPr>
          <a:lstStyle/>
          <a:p>
            <a:pPr algn="l"/>
            <a:r>
              <a:rPr lang="en-US" sz="5600">
                <a:solidFill>
                  <a:schemeClr val="bg1"/>
                </a:solidFill>
              </a:rPr>
              <a:t>ECE 530 Cloud Computing</a:t>
            </a:r>
          </a:p>
        </p:txBody>
      </p:sp>
      <p:sp>
        <p:nvSpPr>
          <p:cNvPr id="3" name="Subtitle 2">
            <a:extLst>
              <a:ext uri="{FF2B5EF4-FFF2-40B4-BE49-F238E27FC236}">
                <a16:creationId xmlns:a16="http://schemas.microsoft.com/office/drawing/2014/main" id="{F59785EB-1023-4E53-BE5D-C0E23E2DF675}"/>
              </a:ext>
            </a:extLst>
          </p:cNvPr>
          <p:cNvSpPr>
            <a:spLocks noGrp="1"/>
          </p:cNvSpPr>
          <p:nvPr>
            <p:ph type="subTitle" idx="1"/>
          </p:nvPr>
        </p:nvSpPr>
        <p:spPr>
          <a:xfrm>
            <a:off x="5059970" y="4750893"/>
            <a:ext cx="3483937" cy="1147863"/>
          </a:xfrm>
        </p:spPr>
        <p:txBody>
          <a:bodyPr anchor="t">
            <a:normAutofit/>
          </a:bodyPr>
          <a:lstStyle/>
          <a:p>
            <a:pPr algn="l"/>
            <a:r>
              <a:rPr lang="en-US" sz="1700">
                <a:solidFill>
                  <a:schemeClr val="bg1"/>
                </a:solidFill>
              </a:rPr>
              <a:t>Ioannis Papapanagiotou</a:t>
            </a:r>
          </a:p>
          <a:p>
            <a:pPr algn="l"/>
            <a:r>
              <a:rPr lang="en-US" sz="1700">
                <a:solidFill>
                  <a:schemeClr val="bg1"/>
                </a:solidFill>
              </a:rPr>
              <a:t>Microsoft Azure</a:t>
            </a:r>
          </a:p>
        </p:txBody>
      </p:sp>
      <p:sp>
        <p:nvSpPr>
          <p:cNvPr id="11" name="Freeform: Shape 1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629586"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Freeform: Shape 12">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18115"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408A0F59-115C-DC4E-87B1-0D836E30624F}"/>
              </a:ext>
            </a:extLst>
          </p:cNvPr>
          <p:cNvPicPr>
            <a:picLocks noChangeAspect="1"/>
          </p:cNvPicPr>
          <p:nvPr/>
        </p:nvPicPr>
        <p:blipFill>
          <a:blip r:embed="rId2"/>
          <a:stretch>
            <a:fillRect/>
          </a:stretch>
        </p:blipFill>
        <p:spPr>
          <a:xfrm>
            <a:off x="314536" y="1955585"/>
            <a:ext cx="3035882" cy="1578658"/>
          </a:xfrm>
          <a:prstGeom prst="rect">
            <a:avLst/>
          </a:prstGeom>
        </p:spPr>
      </p:pic>
    </p:spTree>
    <p:extLst>
      <p:ext uri="{BB962C8B-B14F-4D97-AF65-F5344CB8AC3E}">
        <p14:creationId xmlns:p14="http://schemas.microsoft.com/office/powerpoint/2010/main" val="1147382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E3275-AE36-F247-9065-BAFCEEB1005C}"/>
              </a:ext>
            </a:extLst>
          </p:cNvPr>
          <p:cNvSpPr>
            <a:spLocks noGrp="1"/>
          </p:cNvSpPr>
          <p:nvPr>
            <p:ph type="title"/>
          </p:nvPr>
        </p:nvSpPr>
        <p:spPr/>
        <p:txBody>
          <a:bodyPr/>
          <a:lstStyle/>
          <a:p>
            <a:r>
              <a:rPr lang="en-US" dirty="0"/>
              <a:t>Overall Comparison</a:t>
            </a:r>
          </a:p>
        </p:txBody>
      </p:sp>
      <p:sp>
        <p:nvSpPr>
          <p:cNvPr id="3" name="Content Placeholder 2">
            <a:extLst>
              <a:ext uri="{FF2B5EF4-FFF2-40B4-BE49-F238E27FC236}">
                <a16:creationId xmlns:a16="http://schemas.microsoft.com/office/drawing/2014/main" id="{D61DECBD-C7DE-604B-81CE-51813B3EEAE4}"/>
              </a:ext>
            </a:extLst>
          </p:cNvPr>
          <p:cNvSpPr>
            <a:spLocks noGrp="1"/>
          </p:cNvSpPr>
          <p:nvPr>
            <p:ph idx="1"/>
          </p:nvPr>
        </p:nvSpPr>
        <p:spPr/>
        <p:txBody>
          <a:bodyPr/>
          <a:lstStyle/>
          <a:p>
            <a:r>
              <a:rPr lang="en-US" dirty="0"/>
              <a:t>Amazon Web Services, much like Amazon itself, aims to be everything to everyone; as such, AWS has the most extensive portfolio of cloud services of any public cloud provider.</a:t>
            </a:r>
          </a:p>
          <a:p>
            <a:r>
              <a:rPr lang="en-US" dirty="0"/>
              <a:t>Google Cloud Platform's core strengths are in machine learning, big data tools, and extensive container support.</a:t>
            </a:r>
          </a:p>
        </p:txBody>
      </p:sp>
    </p:spTree>
    <p:extLst>
      <p:ext uri="{BB962C8B-B14F-4D97-AF65-F5344CB8AC3E}">
        <p14:creationId xmlns:p14="http://schemas.microsoft.com/office/powerpoint/2010/main" val="17747317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53037-6A00-E842-B119-154772CA321A}"/>
              </a:ext>
            </a:extLst>
          </p:cNvPr>
          <p:cNvSpPr>
            <a:spLocks noGrp="1"/>
          </p:cNvSpPr>
          <p:nvPr>
            <p:ph type="title"/>
          </p:nvPr>
        </p:nvSpPr>
        <p:spPr/>
        <p:txBody>
          <a:bodyPr/>
          <a:lstStyle/>
          <a:p>
            <a:r>
              <a:rPr lang="en-US" dirty="0"/>
              <a:t>Overall Cloud Revenue</a:t>
            </a:r>
          </a:p>
        </p:txBody>
      </p:sp>
      <p:pic>
        <p:nvPicPr>
          <p:cNvPr id="5" name="Content Placeholder 4" descr="A screenshot of a cell phone&#10;&#10;Description automatically generated">
            <a:extLst>
              <a:ext uri="{FF2B5EF4-FFF2-40B4-BE49-F238E27FC236}">
                <a16:creationId xmlns:a16="http://schemas.microsoft.com/office/drawing/2014/main" id="{289C4E54-4FB9-D440-AA85-D0FAAB04373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56154" y="1825625"/>
            <a:ext cx="6431691" cy="4351338"/>
          </a:xfrm>
        </p:spPr>
      </p:pic>
    </p:spTree>
    <p:extLst>
      <p:ext uri="{BB962C8B-B14F-4D97-AF65-F5344CB8AC3E}">
        <p14:creationId xmlns:p14="http://schemas.microsoft.com/office/powerpoint/2010/main" val="2687590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F0430-CCEA-A049-B408-7D629523B58F}"/>
              </a:ext>
            </a:extLst>
          </p:cNvPr>
          <p:cNvSpPr>
            <a:spLocks noGrp="1"/>
          </p:cNvSpPr>
          <p:nvPr>
            <p:ph type="title"/>
          </p:nvPr>
        </p:nvSpPr>
        <p:spPr/>
        <p:txBody>
          <a:bodyPr/>
          <a:lstStyle/>
          <a:p>
            <a:r>
              <a:rPr lang="en-US" dirty="0"/>
              <a:t>How big is Azure</a:t>
            </a:r>
          </a:p>
        </p:txBody>
      </p:sp>
      <p:sp>
        <p:nvSpPr>
          <p:cNvPr id="3" name="Content Placeholder 2">
            <a:extLst>
              <a:ext uri="{FF2B5EF4-FFF2-40B4-BE49-F238E27FC236}">
                <a16:creationId xmlns:a16="http://schemas.microsoft.com/office/drawing/2014/main" id="{F4BF0271-A5D1-CA4A-9383-612BEE125B8B}"/>
              </a:ext>
            </a:extLst>
          </p:cNvPr>
          <p:cNvSpPr>
            <a:spLocks noGrp="1"/>
          </p:cNvSpPr>
          <p:nvPr>
            <p:ph idx="1"/>
          </p:nvPr>
        </p:nvSpPr>
        <p:spPr/>
        <p:txBody>
          <a:bodyPr>
            <a:normAutofit fontScale="70000" lnSpcReduction="20000"/>
          </a:bodyPr>
          <a:lstStyle/>
          <a:p>
            <a:r>
              <a:rPr lang="en-US" dirty="0"/>
              <a:t>There is still no publicly available data on Azure sales. </a:t>
            </a:r>
          </a:p>
          <a:p>
            <a:pPr lvl="1"/>
            <a:r>
              <a:rPr lang="en-US" dirty="0"/>
              <a:t>Azure is the part of Microsoft's cloud business that most rhymes with AWS, but is buried in the commercial cloud. </a:t>
            </a:r>
          </a:p>
          <a:p>
            <a:r>
              <a:rPr lang="en-US" dirty="0"/>
              <a:t>Commercial cloud is a roll-up of multiple services from Microsoft.</a:t>
            </a:r>
          </a:p>
          <a:p>
            <a:pPr lvl="1"/>
            <a:r>
              <a:rPr lang="en-US" dirty="0"/>
              <a:t> Enterprises are likely to buy a buffet that includes Azure but isn't totally focused on it. That said, Microsoft's commercial cloud is on a $50 billion annual revenue run rate. </a:t>
            </a:r>
          </a:p>
          <a:p>
            <a:r>
              <a:rPr lang="en-US" dirty="0"/>
              <a:t>Microsoft Azure benefits from its software-as-a-service footprint.</a:t>
            </a:r>
          </a:p>
          <a:p>
            <a:pPr lvl="1"/>
            <a:r>
              <a:rPr lang="en-US" dirty="0"/>
              <a:t>The reality is that we could easily take Microsoft out of the IaaS category and put it in the SaaS section since most of the revenue is derived from Office 365, Dynamics and a bevy of other cloud services that are software-based over infrastructure. </a:t>
            </a:r>
          </a:p>
          <a:p>
            <a:r>
              <a:rPr lang="en-US" dirty="0"/>
              <a:t>While Amazon specifies AWS revenue, Microsoft only reports on Azure’s growth rate. That number is 62% revenue growth in Q4/2019 over the previous quarter. Tin Q4/2018, the growth was reported at 76%.</a:t>
            </a:r>
          </a:p>
          <a:p>
            <a:pPr marL="0" indent="0">
              <a:buNone/>
            </a:pPr>
            <a:br>
              <a:rPr lang="en-US" dirty="0"/>
            </a:br>
            <a:endParaRPr lang="en-US" dirty="0"/>
          </a:p>
        </p:txBody>
      </p:sp>
    </p:spTree>
    <p:extLst>
      <p:ext uri="{BB962C8B-B14F-4D97-AF65-F5344CB8AC3E}">
        <p14:creationId xmlns:p14="http://schemas.microsoft.com/office/powerpoint/2010/main" val="3247723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91DA32-6342-224B-8C4C-B05C795C97A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7C5664E-F3D8-434E-9DA9-438BA4CA4B8C}"/>
              </a:ext>
            </a:extLst>
          </p:cNvPr>
          <p:cNvSpPr>
            <a:spLocks noGrp="1"/>
          </p:cNvSpPr>
          <p:nvPr>
            <p:ph idx="1"/>
          </p:nvPr>
        </p:nvSpPr>
        <p:spPr/>
        <p:txBody>
          <a:bodyPr>
            <a:normAutofit fontScale="92500" lnSpcReduction="10000"/>
          </a:bodyPr>
          <a:lstStyle/>
          <a:p>
            <a:r>
              <a:rPr lang="en-US" b="1" dirty="0"/>
              <a:t>Microsoft Azure</a:t>
            </a:r>
            <a:r>
              <a:rPr lang="en-US" dirty="0"/>
              <a:t> (formerly </a:t>
            </a:r>
            <a:r>
              <a:rPr lang="en-US" b="1" dirty="0"/>
              <a:t>Windows Azure</a:t>
            </a:r>
            <a:r>
              <a:rPr lang="en-US" dirty="0"/>
              <a:t>) is a cloud computing service created by Microsoft for building, testing, deploying, and managing applications and services through Microsoft-managed data centers.</a:t>
            </a:r>
          </a:p>
          <a:p>
            <a:r>
              <a:rPr lang="en-US" dirty="0"/>
              <a:t> It provides SaaS, PaaS and IaaS and supports many different programming languages, tools and frameworks, including both Microsoft-specific and third-party software and systems.</a:t>
            </a:r>
          </a:p>
          <a:p>
            <a:r>
              <a:rPr lang="en-US" dirty="0"/>
              <a:t>Azure was announced in October 2008, started with codename "Project Red Dog", and released on February 1, 2010, as "Windows Azure" before being renamed "Microsoft Azure" on March 25, 2014.</a:t>
            </a:r>
          </a:p>
          <a:p>
            <a:endParaRPr lang="en-US" dirty="0"/>
          </a:p>
        </p:txBody>
      </p:sp>
    </p:spTree>
    <p:extLst>
      <p:ext uri="{BB962C8B-B14F-4D97-AF65-F5344CB8AC3E}">
        <p14:creationId xmlns:p14="http://schemas.microsoft.com/office/powerpoint/2010/main" val="2123506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49D10B-81C0-9744-A533-ACFF9A07E9E9}"/>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a:solidFill>
                  <a:schemeClr val="bg1"/>
                </a:solidFill>
                <a:latin typeface="+mj-lt"/>
                <a:ea typeface="+mj-ea"/>
                <a:cs typeface="+mj-cs"/>
              </a:rPr>
              <a:t>Azure Deployment</a:t>
            </a:r>
          </a:p>
        </p:txBody>
      </p:sp>
      <p:pic>
        <p:nvPicPr>
          <p:cNvPr id="5" name="Picture 4">
            <a:extLst>
              <a:ext uri="{FF2B5EF4-FFF2-40B4-BE49-F238E27FC236}">
                <a16:creationId xmlns:a16="http://schemas.microsoft.com/office/drawing/2014/main" id="{2D29432B-A03B-4549-B98A-6C1B7043FA22}"/>
              </a:ext>
            </a:extLst>
          </p:cNvPr>
          <p:cNvPicPr>
            <a:picLocks noChangeAspect="1"/>
          </p:cNvPicPr>
          <p:nvPr/>
        </p:nvPicPr>
        <p:blipFill>
          <a:blip r:embed="rId2"/>
          <a:stretch>
            <a:fillRect/>
          </a:stretch>
        </p:blipFill>
        <p:spPr>
          <a:xfrm>
            <a:off x="482600" y="1745839"/>
            <a:ext cx="8178799" cy="4252975"/>
          </a:xfrm>
          <a:prstGeom prst="rect">
            <a:avLst/>
          </a:prstGeom>
        </p:spPr>
      </p:pic>
    </p:spTree>
    <p:extLst>
      <p:ext uri="{BB962C8B-B14F-4D97-AF65-F5344CB8AC3E}">
        <p14:creationId xmlns:p14="http://schemas.microsoft.com/office/powerpoint/2010/main" val="38053195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CC831-F1A6-4D44-884E-A5934FFB7839}"/>
              </a:ext>
            </a:extLst>
          </p:cNvPr>
          <p:cNvSpPr>
            <a:spLocks noGrp="1"/>
          </p:cNvSpPr>
          <p:nvPr>
            <p:ph type="title"/>
          </p:nvPr>
        </p:nvSpPr>
        <p:spPr/>
        <p:txBody>
          <a:bodyPr/>
          <a:lstStyle/>
          <a:p>
            <a:r>
              <a:rPr lang="en-US" dirty="0"/>
              <a:t>Azure Deployment</a:t>
            </a:r>
          </a:p>
        </p:txBody>
      </p:sp>
      <p:sp>
        <p:nvSpPr>
          <p:cNvPr id="3" name="Content Placeholder 2">
            <a:extLst>
              <a:ext uri="{FF2B5EF4-FFF2-40B4-BE49-F238E27FC236}">
                <a16:creationId xmlns:a16="http://schemas.microsoft.com/office/drawing/2014/main" id="{308222CE-578F-F444-A0E4-3ECBCC097A7A}"/>
              </a:ext>
            </a:extLst>
          </p:cNvPr>
          <p:cNvSpPr>
            <a:spLocks noGrp="1"/>
          </p:cNvSpPr>
          <p:nvPr>
            <p:ph idx="1"/>
          </p:nvPr>
        </p:nvSpPr>
        <p:spPr/>
        <p:txBody>
          <a:bodyPr>
            <a:normAutofit lnSpcReduction="10000"/>
          </a:bodyPr>
          <a:lstStyle/>
          <a:p>
            <a:r>
              <a:rPr lang="en-US" dirty="0"/>
              <a:t>Azure is generally available in 54 regions around the world. Microsoft has announced an additional 12 regions to be opened soon (as of October 2018).</a:t>
            </a:r>
          </a:p>
          <a:p>
            <a:r>
              <a:rPr lang="en-US" dirty="0"/>
              <a:t>An Azure geography contains multiple Azure Regions, </a:t>
            </a:r>
          </a:p>
          <a:p>
            <a:pPr lvl="1"/>
            <a:r>
              <a:rPr lang="en-US" dirty="0"/>
              <a:t>such as example “North Europe” (Dublin, Ireland), “West Europe” (Amsterdam, Netherlands). </a:t>
            </a:r>
          </a:p>
          <a:p>
            <a:pPr lvl="1"/>
            <a:r>
              <a:rPr lang="en-US" dirty="0"/>
              <a:t>Where a location represents the city or area of the Azure Region. Each Azure Region is paired with another region within the same geography; this makes them a regional pair. In this example, Amsterdam and Dublin are the locations which form the regional-pair.</a:t>
            </a:r>
          </a:p>
          <a:p>
            <a:endParaRPr lang="en-US" dirty="0"/>
          </a:p>
        </p:txBody>
      </p:sp>
    </p:spTree>
    <p:extLst>
      <p:ext uri="{BB962C8B-B14F-4D97-AF65-F5344CB8AC3E}">
        <p14:creationId xmlns:p14="http://schemas.microsoft.com/office/powerpoint/2010/main" val="2141819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252CF-014E-5C4C-B73A-7D507E48E5E3}"/>
              </a:ext>
            </a:extLst>
          </p:cNvPr>
          <p:cNvSpPr>
            <a:spLocks noGrp="1"/>
          </p:cNvSpPr>
          <p:nvPr>
            <p:ph type="title"/>
          </p:nvPr>
        </p:nvSpPr>
        <p:spPr/>
        <p:txBody>
          <a:bodyPr>
            <a:normAutofit/>
          </a:bodyPr>
          <a:lstStyle/>
          <a:p>
            <a:r>
              <a:rPr lang="en-US" b="1" dirty="0"/>
              <a:t>Types of Azure Clouds</a:t>
            </a:r>
            <a:br>
              <a:rPr lang="en-US" b="1" dirty="0"/>
            </a:br>
            <a:endParaRPr lang="en-US" dirty="0"/>
          </a:p>
        </p:txBody>
      </p:sp>
      <p:pic>
        <p:nvPicPr>
          <p:cNvPr id="5" name="Picture 4" descr="A screenshot of a cell phone&#10;&#10;Description automatically generated">
            <a:extLst>
              <a:ext uri="{FF2B5EF4-FFF2-40B4-BE49-F238E27FC236}">
                <a16:creationId xmlns:a16="http://schemas.microsoft.com/office/drawing/2014/main" id="{BE129596-C0F6-E443-8687-00DB61E313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78" y="1158516"/>
            <a:ext cx="9144000" cy="5699484"/>
          </a:xfrm>
          <a:prstGeom prst="rect">
            <a:avLst/>
          </a:prstGeom>
        </p:spPr>
      </p:pic>
    </p:spTree>
    <p:extLst>
      <p:ext uri="{BB962C8B-B14F-4D97-AF65-F5344CB8AC3E}">
        <p14:creationId xmlns:p14="http://schemas.microsoft.com/office/powerpoint/2010/main" val="2620986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5C6F6C-4DD3-8D4A-AD8C-FA479BABC518}"/>
              </a:ext>
            </a:extLst>
          </p:cNvPr>
          <p:cNvPicPr>
            <a:picLocks noChangeAspect="1"/>
          </p:cNvPicPr>
          <p:nvPr/>
        </p:nvPicPr>
        <p:blipFill>
          <a:blip r:embed="rId2"/>
          <a:stretch>
            <a:fillRect/>
          </a:stretch>
        </p:blipFill>
        <p:spPr>
          <a:xfrm>
            <a:off x="231450" y="831711"/>
            <a:ext cx="8681099" cy="4873350"/>
          </a:xfrm>
          <a:prstGeom prst="rect">
            <a:avLst/>
          </a:prstGeom>
        </p:spPr>
      </p:pic>
    </p:spTree>
    <p:extLst>
      <p:ext uri="{BB962C8B-B14F-4D97-AF65-F5344CB8AC3E}">
        <p14:creationId xmlns:p14="http://schemas.microsoft.com/office/powerpoint/2010/main" val="2538850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Inside the Azure Layer</a:t>
            </a:r>
          </a:p>
        </p:txBody>
      </p:sp>
      <p:sp>
        <p:nvSpPr>
          <p:cNvPr id="3" name="Content Placeholder 2"/>
          <p:cNvSpPr>
            <a:spLocks noGrp="1"/>
          </p:cNvSpPr>
          <p:nvPr>
            <p:ph idx="1"/>
          </p:nvPr>
        </p:nvSpPr>
        <p:spPr>
          <a:xfrm>
            <a:off x="457200" y="4193970"/>
            <a:ext cx="8229600" cy="1616072"/>
          </a:xfrm>
        </p:spPr>
        <p:txBody>
          <a:bodyPr>
            <a:noAutofit/>
          </a:bodyPr>
          <a:lstStyle/>
          <a:p>
            <a:r>
              <a:rPr lang="en-US" sz="1600" dirty="0"/>
              <a:t>Microsoft Azure uses a specialized operating system, called Microsoft Azure, to run its "fabric layer“.</a:t>
            </a:r>
          </a:p>
          <a:p>
            <a:pPr lvl="1"/>
            <a:r>
              <a:rPr lang="en-US" sz="1600" dirty="0"/>
              <a:t>cluster hosted at Microsoft's datacenters that manages computing and storage resources of the computers and provisions the resources (or a subset of them) to applications running on top of Microsoft Azure</a:t>
            </a:r>
          </a:p>
          <a:p>
            <a:r>
              <a:rPr lang="en-US" sz="1600" dirty="0"/>
              <a:t>Microsoft Azure has been described as a "cloud layer" on top of a number of Windows Server systems, which use Windows Server 2008 and a customized version of </a:t>
            </a:r>
            <a:r>
              <a:rPr lang="en-US" sz="1600" dirty="0">
                <a:hlinkClick r:id="rId3" tooltip="Hyper-V"/>
              </a:rPr>
              <a:t>Hyper-V</a:t>
            </a:r>
            <a:r>
              <a:rPr lang="en-US" sz="1600" dirty="0"/>
              <a:t>, known as the Microsoft Azure Hypervisor to provide virtualization of services</a:t>
            </a:r>
          </a:p>
        </p:txBody>
      </p:sp>
      <p:pic>
        <p:nvPicPr>
          <p:cNvPr id="2050" name="Picture 2"/>
          <p:cNvPicPr>
            <a:picLocks noChangeAspect="1" noChangeArrowheads="1"/>
          </p:cNvPicPr>
          <p:nvPr/>
        </p:nvPicPr>
        <p:blipFill>
          <a:blip r:embed="rId4" cstate="print"/>
          <a:srcRect/>
          <a:stretch>
            <a:fillRect/>
          </a:stretch>
        </p:blipFill>
        <p:spPr bwMode="auto">
          <a:xfrm>
            <a:off x="765175" y="1505641"/>
            <a:ext cx="7613650" cy="2355850"/>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15D59-7DD9-034C-8FA8-73BBA57CD7A1}"/>
              </a:ext>
            </a:extLst>
          </p:cNvPr>
          <p:cNvSpPr>
            <a:spLocks noGrp="1"/>
          </p:cNvSpPr>
          <p:nvPr>
            <p:ph type="title"/>
          </p:nvPr>
        </p:nvSpPr>
        <p:spPr/>
        <p:txBody>
          <a:bodyPr/>
          <a:lstStyle/>
          <a:p>
            <a:r>
              <a:rPr lang="en-US" dirty="0"/>
              <a:t>Azure Design</a:t>
            </a:r>
          </a:p>
        </p:txBody>
      </p:sp>
      <p:sp>
        <p:nvSpPr>
          <p:cNvPr id="3" name="Content Placeholder 2">
            <a:extLst>
              <a:ext uri="{FF2B5EF4-FFF2-40B4-BE49-F238E27FC236}">
                <a16:creationId xmlns:a16="http://schemas.microsoft.com/office/drawing/2014/main" id="{590F8E9C-C746-F34B-82BD-20A3E3DB02D7}"/>
              </a:ext>
            </a:extLst>
          </p:cNvPr>
          <p:cNvSpPr>
            <a:spLocks noGrp="1"/>
          </p:cNvSpPr>
          <p:nvPr>
            <p:ph idx="1"/>
          </p:nvPr>
        </p:nvSpPr>
        <p:spPr/>
        <p:txBody>
          <a:bodyPr>
            <a:normAutofit lnSpcReduction="10000"/>
          </a:bodyPr>
          <a:lstStyle/>
          <a:p>
            <a:r>
              <a:rPr lang="en-US" dirty="0"/>
              <a:t>Scaling and reliability are controlled by the Microsoft Azure Fabric Controller, which ensures the services and environment do not fail if one or more of the servers fails within the Microsoft data center, and which also provides the management of the user's Web application such as memory allocation and load balancing.</a:t>
            </a:r>
          </a:p>
          <a:p>
            <a:r>
              <a:rPr lang="en-US" dirty="0"/>
              <a:t>Azure provides APIs built on REST, HTTP, and XML. </a:t>
            </a:r>
          </a:p>
          <a:p>
            <a:r>
              <a:rPr lang="en-US" dirty="0"/>
              <a:t>Microsoft also provides a client-side managed class library that encapsulates the functions of interacting with the services.</a:t>
            </a:r>
          </a:p>
          <a:p>
            <a:pPr marL="0" indent="0">
              <a:buNone/>
            </a:pPr>
            <a:endParaRPr lang="en-US" dirty="0"/>
          </a:p>
        </p:txBody>
      </p:sp>
    </p:spTree>
    <p:extLst>
      <p:ext uri="{BB962C8B-B14F-4D97-AF65-F5344CB8AC3E}">
        <p14:creationId xmlns:p14="http://schemas.microsoft.com/office/powerpoint/2010/main" val="684895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61B49-2B49-F741-A1DE-F91342CE10EC}"/>
              </a:ext>
            </a:extLst>
          </p:cNvPr>
          <p:cNvSpPr>
            <a:spLocks noGrp="1"/>
          </p:cNvSpPr>
          <p:nvPr>
            <p:ph type="title"/>
          </p:nvPr>
        </p:nvSpPr>
        <p:spPr/>
        <p:txBody>
          <a:bodyPr/>
          <a:lstStyle/>
          <a:p>
            <a:r>
              <a:rPr lang="en-US" dirty="0"/>
              <a:t>Benefits of Azure</a:t>
            </a:r>
          </a:p>
        </p:txBody>
      </p:sp>
      <p:sp>
        <p:nvSpPr>
          <p:cNvPr id="3" name="Content Placeholder 2">
            <a:extLst>
              <a:ext uri="{FF2B5EF4-FFF2-40B4-BE49-F238E27FC236}">
                <a16:creationId xmlns:a16="http://schemas.microsoft.com/office/drawing/2014/main" id="{2F4018C0-19E3-3047-94DD-5B0CC5072F38}"/>
              </a:ext>
            </a:extLst>
          </p:cNvPr>
          <p:cNvSpPr>
            <a:spLocks noGrp="1"/>
          </p:cNvSpPr>
          <p:nvPr>
            <p:ph idx="1"/>
          </p:nvPr>
        </p:nvSpPr>
        <p:spPr/>
        <p:txBody>
          <a:bodyPr>
            <a:normAutofit/>
          </a:bodyPr>
          <a:lstStyle/>
          <a:p>
            <a:r>
              <a:rPr lang="en-US" dirty="0"/>
              <a:t>One of the core strengths of Microsoft Azure is the ease of transition for organizations looking to migrate from other Microsoft products, such as SharePoint, or integrate tightly with an existing Windows deployment.</a:t>
            </a:r>
          </a:p>
          <a:p>
            <a:pPr lvl="1"/>
            <a:r>
              <a:rPr lang="en-US" dirty="0"/>
              <a:t>The task of administering certain technologies such as Windows Server, Active Directory, and SharePoint can be greatly eased with the combination of Azure and Office 365. </a:t>
            </a:r>
          </a:p>
          <a:p>
            <a:pPr lvl="2"/>
            <a:r>
              <a:rPr lang="en-US" dirty="0"/>
              <a:t>This frees up IT staff to work on new projects, rather than spending time on general system upkeep.</a:t>
            </a:r>
          </a:p>
          <a:p>
            <a:pPr lvl="2"/>
            <a:endParaRPr lang="en-US" dirty="0"/>
          </a:p>
          <a:p>
            <a:endParaRPr lang="en-US" dirty="0"/>
          </a:p>
        </p:txBody>
      </p:sp>
    </p:spTree>
    <p:extLst>
      <p:ext uri="{BB962C8B-B14F-4D97-AF65-F5344CB8AC3E}">
        <p14:creationId xmlns:p14="http://schemas.microsoft.com/office/powerpoint/2010/main" val="218889338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823</Words>
  <Application>Microsoft Macintosh PowerPoint</Application>
  <PresentationFormat>On-screen Show (4:3)</PresentationFormat>
  <Paragraphs>40</Paragraphs>
  <Slides>12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ECE 530 Cloud Computing</vt:lpstr>
      <vt:lpstr>PowerPoint Presentation</vt:lpstr>
      <vt:lpstr>Azure Deployment</vt:lpstr>
      <vt:lpstr>Azure Deployment</vt:lpstr>
      <vt:lpstr>Types of Azure Clouds </vt:lpstr>
      <vt:lpstr>PowerPoint Presentation</vt:lpstr>
      <vt:lpstr>Inside the Azure Layer</vt:lpstr>
      <vt:lpstr>Azure Design</vt:lpstr>
      <vt:lpstr>Benefits of Azure</vt:lpstr>
      <vt:lpstr>Overall Comparison</vt:lpstr>
      <vt:lpstr>Overall Cloud Revenue</vt:lpstr>
      <vt:lpstr>How big is Azure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 530 Cloud Computing</dc:title>
  <dc:creator>Ioannis Papapanagiotou</dc:creator>
  <cp:lastModifiedBy>Ioannis Papapanagiotou</cp:lastModifiedBy>
  <cp:revision>3</cp:revision>
  <dcterms:created xsi:type="dcterms:W3CDTF">2020-03-24T15:25:16Z</dcterms:created>
  <dcterms:modified xsi:type="dcterms:W3CDTF">2020-03-24T15:30:45Z</dcterms:modified>
</cp:coreProperties>
</file>